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72" r:id="rId3"/>
    <p:sldId id="273" r:id="rId4"/>
    <p:sldId id="274" r:id="rId5"/>
    <p:sldId id="266" r:id="rId6"/>
    <p:sldId id="258" r:id="rId7"/>
    <p:sldId id="259" r:id="rId8"/>
    <p:sldId id="260" r:id="rId9"/>
    <p:sldId id="261" r:id="rId10"/>
    <p:sldId id="264" r:id="rId11"/>
    <p:sldId id="267" r:id="rId12"/>
    <p:sldId id="268" r:id="rId13"/>
    <p:sldId id="269" r:id="rId14"/>
    <p:sldId id="270" r:id="rId15"/>
    <p:sldId id="271" r:id="rId16"/>
  </p:sldIdLst>
  <p:sldSz cx="9144000" cy="73152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03" d="100"/>
          <a:sy n="103" d="100"/>
        </p:scale>
        <p:origin x="11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968FDC2-07BC-47FF-BFAD-DA57D1619464}" type="datetimeFigureOut">
              <a:rPr lang="en-US" smtClean="0"/>
              <a:t>7/29/2021</a:t>
            </a:fld>
            <a:endParaRPr lang="en-US"/>
          </a:p>
        </p:txBody>
      </p:sp>
      <p:sp>
        <p:nvSpPr>
          <p:cNvPr id="4" name="Slide Image Placeholder 3"/>
          <p:cNvSpPr>
            <a:spLocks noGrp="1" noRot="1" noChangeAspect="1"/>
          </p:cNvSpPr>
          <p:nvPr>
            <p:ph type="sldImg" idx="2"/>
          </p:nvPr>
        </p:nvSpPr>
        <p:spPr>
          <a:xfrm>
            <a:off x="1544638" y="1162050"/>
            <a:ext cx="39211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09B8D7D-9D27-40C5-B63D-FEDB0AF44038}" type="slidenum">
              <a:rPr lang="en-US" smtClean="0"/>
              <a:t>‹#›</a:t>
            </a:fld>
            <a:endParaRPr lang="en-US"/>
          </a:p>
        </p:txBody>
      </p:sp>
    </p:spTree>
    <p:extLst>
      <p:ext uri="{BB962C8B-B14F-4D97-AF65-F5344CB8AC3E}">
        <p14:creationId xmlns:p14="http://schemas.microsoft.com/office/powerpoint/2010/main" val="584542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7187"/>
            <a:ext cx="7772400" cy="2546773"/>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842174"/>
            <a:ext cx="6858000" cy="176614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B5A53B-BC89-47F4-9892-50B9FC1A78B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0427B-2326-43E3-BF0F-BF7FFC1CD617}" type="slidenum">
              <a:rPr lang="en-US" smtClean="0"/>
              <a:t>‹#›</a:t>
            </a:fld>
            <a:endParaRPr lang="en-US"/>
          </a:p>
        </p:txBody>
      </p:sp>
    </p:spTree>
    <p:extLst>
      <p:ext uri="{BB962C8B-B14F-4D97-AF65-F5344CB8AC3E}">
        <p14:creationId xmlns:p14="http://schemas.microsoft.com/office/powerpoint/2010/main" val="1871857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B5A53B-BC89-47F4-9892-50B9FC1A78B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0427B-2326-43E3-BF0F-BF7FFC1CD617}" type="slidenum">
              <a:rPr lang="en-US" smtClean="0"/>
              <a:t>‹#›</a:t>
            </a:fld>
            <a:endParaRPr lang="en-US"/>
          </a:p>
        </p:txBody>
      </p:sp>
    </p:spTree>
    <p:extLst>
      <p:ext uri="{BB962C8B-B14F-4D97-AF65-F5344CB8AC3E}">
        <p14:creationId xmlns:p14="http://schemas.microsoft.com/office/powerpoint/2010/main" val="800225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89467"/>
            <a:ext cx="1971675" cy="61992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89467"/>
            <a:ext cx="5800725" cy="61992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B5A53B-BC89-47F4-9892-50B9FC1A78B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0427B-2326-43E3-BF0F-BF7FFC1CD617}" type="slidenum">
              <a:rPr lang="en-US" smtClean="0"/>
              <a:t>‹#›</a:t>
            </a:fld>
            <a:endParaRPr lang="en-US"/>
          </a:p>
        </p:txBody>
      </p:sp>
    </p:spTree>
    <p:extLst>
      <p:ext uri="{BB962C8B-B14F-4D97-AF65-F5344CB8AC3E}">
        <p14:creationId xmlns:p14="http://schemas.microsoft.com/office/powerpoint/2010/main" val="347485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B5A53B-BC89-47F4-9892-50B9FC1A78B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0427B-2326-43E3-BF0F-BF7FFC1CD617}" type="slidenum">
              <a:rPr lang="en-US" smtClean="0"/>
              <a:t>‹#›</a:t>
            </a:fld>
            <a:endParaRPr lang="en-US"/>
          </a:p>
        </p:txBody>
      </p:sp>
    </p:spTree>
    <p:extLst>
      <p:ext uri="{BB962C8B-B14F-4D97-AF65-F5344CB8AC3E}">
        <p14:creationId xmlns:p14="http://schemas.microsoft.com/office/powerpoint/2010/main" val="2558336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823722"/>
            <a:ext cx="7886700" cy="3042919"/>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895429"/>
            <a:ext cx="7886700" cy="160019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B5A53B-BC89-47F4-9892-50B9FC1A78B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0427B-2326-43E3-BF0F-BF7FFC1CD617}" type="slidenum">
              <a:rPr lang="en-US" smtClean="0"/>
              <a:t>‹#›</a:t>
            </a:fld>
            <a:endParaRPr lang="en-US"/>
          </a:p>
        </p:txBody>
      </p:sp>
    </p:spTree>
    <p:extLst>
      <p:ext uri="{BB962C8B-B14F-4D97-AF65-F5344CB8AC3E}">
        <p14:creationId xmlns:p14="http://schemas.microsoft.com/office/powerpoint/2010/main" val="52742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947333"/>
            <a:ext cx="3886200" cy="46414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947333"/>
            <a:ext cx="3886200" cy="46414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B5A53B-BC89-47F4-9892-50B9FC1A78BB}"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0427B-2326-43E3-BF0F-BF7FFC1CD617}" type="slidenum">
              <a:rPr lang="en-US" smtClean="0"/>
              <a:t>‹#›</a:t>
            </a:fld>
            <a:endParaRPr lang="en-US"/>
          </a:p>
        </p:txBody>
      </p:sp>
    </p:spTree>
    <p:extLst>
      <p:ext uri="{BB962C8B-B14F-4D97-AF65-F5344CB8AC3E}">
        <p14:creationId xmlns:p14="http://schemas.microsoft.com/office/powerpoint/2010/main" val="425718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9468"/>
            <a:ext cx="7886700" cy="14139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793241"/>
            <a:ext cx="3868340" cy="87883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672080"/>
            <a:ext cx="3868340" cy="39302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793241"/>
            <a:ext cx="3887391" cy="87883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672080"/>
            <a:ext cx="3887391" cy="39302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B5A53B-BC89-47F4-9892-50B9FC1A78BB}" type="datetimeFigureOut">
              <a:rPr lang="en-US" smtClean="0"/>
              <a:t>7/29/2021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20427B-2326-43E3-BF0F-BF7FFC1CD617}" type="slidenum">
              <a:rPr lang="en-US" smtClean="0"/>
              <a:t>‹#›</a:t>
            </a:fld>
            <a:endParaRPr lang="en-US"/>
          </a:p>
        </p:txBody>
      </p:sp>
    </p:spTree>
    <p:extLst>
      <p:ext uri="{BB962C8B-B14F-4D97-AF65-F5344CB8AC3E}">
        <p14:creationId xmlns:p14="http://schemas.microsoft.com/office/powerpoint/2010/main" val="375293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B5A53B-BC89-47F4-9892-50B9FC1A78BB}" type="datetimeFigureOut">
              <a:rPr lang="en-US" smtClean="0"/>
              <a:t>7/29/2021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20427B-2326-43E3-BF0F-BF7FFC1CD617}" type="slidenum">
              <a:rPr lang="en-US" smtClean="0"/>
              <a:t>‹#›</a:t>
            </a:fld>
            <a:endParaRPr lang="en-US"/>
          </a:p>
        </p:txBody>
      </p:sp>
    </p:spTree>
    <p:extLst>
      <p:ext uri="{BB962C8B-B14F-4D97-AF65-F5344CB8AC3E}">
        <p14:creationId xmlns:p14="http://schemas.microsoft.com/office/powerpoint/2010/main" val="59283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5A53B-BC89-47F4-9892-50B9FC1A78BB}" type="datetimeFigureOut">
              <a:rPr lang="en-US" smtClean="0"/>
              <a:t>7/29/2021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20427B-2326-43E3-BF0F-BF7FFC1CD617}" type="slidenum">
              <a:rPr lang="en-US" smtClean="0"/>
              <a:t>‹#›</a:t>
            </a:fld>
            <a:endParaRPr lang="en-US"/>
          </a:p>
        </p:txBody>
      </p:sp>
    </p:spTree>
    <p:extLst>
      <p:ext uri="{BB962C8B-B14F-4D97-AF65-F5344CB8AC3E}">
        <p14:creationId xmlns:p14="http://schemas.microsoft.com/office/powerpoint/2010/main" val="59460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87680"/>
            <a:ext cx="2949178" cy="170688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053255"/>
            <a:ext cx="4629150" cy="51985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194560"/>
            <a:ext cx="2949178" cy="406569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B5A53B-BC89-47F4-9892-50B9FC1A78BB}"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0427B-2326-43E3-BF0F-BF7FFC1CD617}" type="slidenum">
              <a:rPr lang="en-US" smtClean="0"/>
              <a:t>‹#›</a:t>
            </a:fld>
            <a:endParaRPr lang="en-US"/>
          </a:p>
        </p:txBody>
      </p:sp>
    </p:spTree>
    <p:extLst>
      <p:ext uri="{BB962C8B-B14F-4D97-AF65-F5344CB8AC3E}">
        <p14:creationId xmlns:p14="http://schemas.microsoft.com/office/powerpoint/2010/main" val="361218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87680"/>
            <a:ext cx="2949178" cy="170688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053255"/>
            <a:ext cx="4629150" cy="519853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194560"/>
            <a:ext cx="2949178" cy="406569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B5A53B-BC89-47F4-9892-50B9FC1A78BB}"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0427B-2326-43E3-BF0F-BF7FFC1CD617}" type="slidenum">
              <a:rPr lang="en-US" smtClean="0"/>
              <a:t>‹#›</a:t>
            </a:fld>
            <a:endParaRPr lang="en-US"/>
          </a:p>
        </p:txBody>
      </p:sp>
    </p:spTree>
    <p:extLst>
      <p:ext uri="{BB962C8B-B14F-4D97-AF65-F5344CB8AC3E}">
        <p14:creationId xmlns:p14="http://schemas.microsoft.com/office/powerpoint/2010/main" val="1553035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89468"/>
            <a:ext cx="7886700" cy="14139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947333"/>
            <a:ext cx="7886700" cy="46414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780108"/>
            <a:ext cx="2057400" cy="389467"/>
          </a:xfrm>
          <a:prstGeom prst="rect">
            <a:avLst/>
          </a:prstGeom>
        </p:spPr>
        <p:txBody>
          <a:bodyPr vert="horz" lIns="91440" tIns="45720" rIns="91440" bIns="45720" rtlCol="0" anchor="ctr"/>
          <a:lstStyle>
            <a:lvl1pPr algn="l">
              <a:defRPr sz="1200">
                <a:solidFill>
                  <a:schemeClr val="tx1">
                    <a:tint val="75000"/>
                  </a:schemeClr>
                </a:solidFill>
              </a:defRPr>
            </a:lvl1pPr>
          </a:lstStyle>
          <a:p>
            <a:fld id="{54B5A53B-BC89-47F4-9892-50B9FC1A78BB}" type="datetimeFigureOut">
              <a:rPr lang="en-US" smtClean="0"/>
              <a:t>7/29/2021</a:t>
            </a:fld>
            <a:endParaRPr lang="en-US"/>
          </a:p>
        </p:txBody>
      </p:sp>
      <p:sp>
        <p:nvSpPr>
          <p:cNvPr id="5" name="Footer Placeholder 4"/>
          <p:cNvSpPr>
            <a:spLocks noGrp="1"/>
          </p:cNvSpPr>
          <p:nvPr>
            <p:ph type="ftr" sz="quarter" idx="3"/>
          </p:nvPr>
        </p:nvSpPr>
        <p:spPr>
          <a:xfrm>
            <a:off x="3028950" y="6780108"/>
            <a:ext cx="3086100" cy="38946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780108"/>
            <a:ext cx="2057400" cy="389467"/>
          </a:xfrm>
          <a:prstGeom prst="rect">
            <a:avLst/>
          </a:prstGeom>
        </p:spPr>
        <p:txBody>
          <a:bodyPr vert="horz" lIns="91440" tIns="45720" rIns="91440" bIns="45720" rtlCol="0" anchor="ctr"/>
          <a:lstStyle>
            <a:lvl1pPr algn="r">
              <a:defRPr sz="1200">
                <a:solidFill>
                  <a:schemeClr val="tx1">
                    <a:tint val="75000"/>
                  </a:schemeClr>
                </a:solidFill>
              </a:defRPr>
            </a:lvl1pPr>
          </a:lstStyle>
          <a:p>
            <a:fld id="{2A20427B-2326-43E3-BF0F-BF7FFC1CD617}" type="slidenum">
              <a:rPr lang="en-US" smtClean="0"/>
              <a:t>‹#›</a:t>
            </a:fld>
            <a:endParaRPr lang="en-US"/>
          </a:p>
        </p:txBody>
      </p:sp>
    </p:spTree>
    <p:extLst>
      <p:ext uri="{BB962C8B-B14F-4D97-AF65-F5344CB8AC3E}">
        <p14:creationId xmlns:p14="http://schemas.microsoft.com/office/powerpoint/2010/main" val="2815794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nbrc.gov/"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tia.doc.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ettermentfund.org/" TargetMode="External"/><Relationship Id="rId2" Type="http://schemas.openxmlformats.org/officeDocument/2006/relationships/hyperlink" Target="https://www.mainecf.org/" TargetMode="External"/><Relationship Id="rId1" Type="http://schemas.openxmlformats.org/officeDocument/2006/relationships/slideLayout" Target="../slideLayouts/slideLayout2.xml"/><Relationship Id="rId4" Type="http://schemas.openxmlformats.org/officeDocument/2006/relationships/hyperlink" Target="https://www.stkfoundation.org/Home.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maine.gov/connectme/grants" TargetMode="External"/><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556E8-AF30-44D2-9392-136AC4B2741C}"/>
              </a:ext>
            </a:extLst>
          </p:cNvPr>
          <p:cNvSpPr>
            <a:spLocks noGrp="1"/>
          </p:cNvSpPr>
          <p:nvPr>
            <p:ph type="title"/>
          </p:nvPr>
        </p:nvSpPr>
        <p:spPr/>
        <p:txBody>
          <a:bodyPr/>
          <a:lstStyle/>
          <a:p>
            <a:r>
              <a:rPr lang="en-US" dirty="0"/>
              <a:t>Northern Border Regional Commission</a:t>
            </a:r>
          </a:p>
        </p:txBody>
      </p:sp>
      <p:sp>
        <p:nvSpPr>
          <p:cNvPr id="3" name="Content Placeholder 2">
            <a:extLst>
              <a:ext uri="{FF2B5EF4-FFF2-40B4-BE49-F238E27FC236}">
                <a16:creationId xmlns:a16="http://schemas.microsoft.com/office/drawing/2014/main" id="{69C0134F-3658-488F-A299-85E66F29505D}"/>
              </a:ext>
            </a:extLst>
          </p:cNvPr>
          <p:cNvSpPr>
            <a:spLocks noGrp="1"/>
          </p:cNvSpPr>
          <p:nvPr>
            <p:ph idx="1"/>
          </p:nvPr>
        </p:nvSpPr>
        <p:spPr/>
        <p:txBody>
          <a:bodyPr>
            <a:normAutofit fontScale="92500" lnSpcReduction="10000"/>
          </a:bodyPr>
          <a:lstStyle/>
          <a:p>
            <a:r>
              <a:rPr lang="en-US" dirty="0"/>
              <a:t>Federal funding agency focused on economic development in northern New England and upstate New York</a:t>
            </a:r>
          </a:p>
          <a:p>
            <a:r>
              <a:rPr lang="en-US" dirty="0"/>
              <a:t>Anticipated to have &gt;$30 million available this year </a:t>
            </a:r>
          </a:p>
          <a:p>
            <a:r>
              <a:rPr lang="en-US" dirty="0"/>
              <a:t>Several grant programs relevant to broadband</a:t>
            </a:r>
          </a:p>
          <a:p>
            <a:r>
              <a:rPr lang="en-US" dirty="0"/>
              <a:t>Funds can match other federal grants up to 80% of total cost</a:t>
            </a:r>
          </a:p>
          <a:p>
            <a:endParaRPr lang="en-US" dirty="0"/>
          </a:p>
          <a:p>
            <a:pPr marL="0" indent="0" algn="ctr">
              <a:buNone/>
            </a:pPr>
            <a:r>
              <a:rPr lang="en-US" dirty="0">
                <a:hlinkClick r:id="rId2">
                  <a:extLst>
                    <a:ext uri="{A12FA001-AC4F-418D-AE19-62706E023703}">
                      <ahyp:hlinkClr xmlns:ahyp="http://schemas.microsoft.com/office/drawing/2018/hyperlinkcolor" val="tx"/>
                    </a:ext>
                  </a:extLst>
                </a:hlinkClick>
              </a:rPr>
              <a:t>https://www.nbrc.gov/</a:t>
            </a:r>
            <a:r>
              <a:rPr lang="en-US" dirty="0"/>
              <a:t>  </a:t>
            </a:r>
          </a:p>
          <a:p>
            <a:pPr marL="0" indent="0" algn="ctr">
              <a:buNone/>
            </a:pPr>
            <a:endParaRPr lang="en-US" dirty="0"/>
          </a:p>
          <a:p>
            <a:r>
              <a:rPr lang="en-US" dirty="0"/>
              <a:t>Maine Program Manager: Charlotte Mace, DECD</a:t>
            </a:r>
          </a:p>
        </p:txBody>
      </p:sp>
    </p:spTree>
    <p:extLst>
      <p:ext uri="{BB962C8B-B14F-4D97-AF65-F5344CB8AC3E}">
        <p14:creationId xmlns:p14="http://schemas.microsoft.com/office/powerpoint/2010/main" val="2020250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A9F8-B9BA-432C-B9AC-E6625B485FBA}"/>
              </a:ext>
            </a:extLst>
          </p:cNvPr>
          <p:cNvSpPr>
            <a:spLocks noGrp="1"/>
          </p:cNvSpPr>
          <p:nvPr>
            <p:ph type="title"/>
          </p:nvPr>
        </p:nvSpPr>
        <p:spPr>
          <a:xfrm>
            <a:off x="515362" y="579474"/>
            <a:ext cx="7886700" cy="1011820"/>
          </a:xfrm>
        </p:spPr>
        <p:txBody>
          <a:bodyPr>
            <a:normAutofit fontScale="90000"/>
          </a:bodyPr>
          <a:lstStyle/>
          <a:p>
            <a:pPr algn="ctr"/>
            <a:r>
              <a:rPr lang="en-US" sz="4000" dirty="0">
                <a:solidFill>
                  <a:schemeClr val="accent6">
                    <a:lumMod val="75000"/>
                  </a:schemeClr>
                </a:solidFill>
              </a:rPr>
              <a:t>Timeline &amp; Funding </a:t>
            </a:r>
            <a:br>
              <a:rPr lang="en-US" sz="4000" dirty="0">
                <a:solidFill>
                  <a:schemeClr val="accent6">
                    <a:lumMod val="75000"/>
                  </a:schemeClr>
                </a:solidFill>
              </a:rPr>
            </a:br>
            <a:r>
              <a:rPr lang="en-US" sz="4000" dirty="0">
                <a:solidFill>
                  <a:schemeClr val="accent6">
                    <a:lumMod val="75000"/>
                  </a:schemeClr>
                </a:solidFill>
              </a:rPr>
              <a:t>For Infrastructure Grants </a:t>
            </a:r>
          </a:p>
        </p:txBody>
      </p:sp>
      <p:sp>
        <p:nvSpPr>
          <p:cNvPr id="3" name="Content Placeholder 2">
            <a:extLst>
              <a:ext uri="{FF2B5EF4-FFF2-40B4-BE49-F238E27FC236}">
                <a16:creationId xmlns:a16="http://schemas.microsoft.com/office/drawing/2014/main" id="{ED5B189F-1704-409D-87A9-0877B349B9CA}"/>
              </a:ext>
            </a:extLst>
          </p:cNvPr>
          <p:cNvSpPr>
            <a:spLocks noGrp="1"/>
          </p:cNvSpPr>
          <p:nvPr>
            <p:ph idx="1"/>
          </p:nvPr>
        </p:nvSpPr>
        <p:spPr>
          <a:xfrm>
            <a:off x="515362" y="1933440"/>
            <a:ext cx="7886700" cy="4266901"/>
          </a:xfrm>
        </p:spPr>
        <p:txBody>
          <a:bodyPr>
            <a:normAutofit lnSpcReduction="10000"/>
          </a:bodyPr>
          <a:lstStyle/>
          <a:p>
            <a:r>
              <a:rPr lang="en-US" sz="2400" dirty="0"/>
              <a:t>Timeline and amount  of funding for 2021 rounds will be discussed at the next Board meeting on 1/27/2021</a:t>
            </a:r>
          </a:p>
          <a:p>
            <a:r>
              <a:rPr lang="en-US" sz="2400" dirty="0"/>
              <a:t>Anticipated 60 day application window. </a:t>
            </a:r>
          </a:p>
          <a:p>
            <a:r>
              <a:rPr lang="en-US" sz="2400" dirty="0"/>
              <a:t>Anticipated workshop in mid-February to walk through grant application.</a:t>
            </a:r>
          </a:p>
          <a:p>
            <a:r>
              <a:rPr lang="en-US" sz="2400" dirty="0"/>
              <a:t>Match must be in place.  A private partner who is going to build must be in place to apply.  These projects must be ready to be built.  </a:t>
            </a:r>
          </a:p>
          <a:p>
            <a:r>
              <a:rPr lang="en-US" sz="2400" dirty="0"/>
              <a:t>Unserved areas not already identified by </a:t>
            </a:r>
            <a:r>
              <a:rPr lang="en-US" sz="2400" dirty="0" err="1"/>
              <a:t>ConnectMaine</a:t>
            </a:r>
            <a:r>
              <a:rPr lang="en-US" sz="2400" dirty="0"/>
              <a:t> must be submitted by 1/25/2021</a:t>
            </a:r>
          </a:p>
          <a:p>
            <a:r>
              <a:rPr lang="en-US" sz="2400" dirty="0"/>
              <a:t>There will be a second round of funding in 2021. </a:t>
            </a:r>
          </a:p>
        </p:txBody>
      </p:sp>
    </p:spTree>
    <p:extLst>
      <p:ext uri="{BB962C8B-B14F-4D97-AF65-F5344CB8AC3E}">
        <p14:creationId xmlns:p14="http://schemas.microsoft.com/office/powerpoint/2010/main" val="573822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A406E-E103-4FF6-AF72-93B418454394}"/>
              </a:ext>
            </a:extLst>
          </p:cNvPr>
          <p:cNvSpPr>
            <a:spLocks noGrp="1"/>
          </p:cNvSpPr>
          <p:nvPr>
            <p:ph type="title"/>
          </p:nvPr>
        </p:nvSpPr>
        <p:spPr>
          <a:xfrm>
            <a:off x="628650" y="686131"/>
            <a:ext cx="7886700" cy="1261202"/>
          </a:xfrm>
        </p:spPr>
        <p:txBody>
          <a:bodyPr/>
          <a:lstStyle/>
          <a:p>
            <a:pPr algn="ctr"/>
            <a:r>
              <a:rPr lang="en-US" dirty="0">
                <a:solidFill>
                  <a:schemeClr val="accent6">
                    <a:lumMod val="75000"/>
                  </a:schemeClr>
                </a:solidFill>
              </a:rPr>
              <a:t>FEDERAL FUNDING: USDA</a:t>
            </a:r>
          </a:p>
        </p:txBody>
      </p:sp>
      <p:sp>
        <p:nvSpPr>
          <p:cNvPr id="3" name="Content Placeholder 2">
            <a:extLst>
              <a:ext uri="{FF2B5EF4-FFF2-40B4-BE49-F238E27FC236}">
                <a16:creationId xmlns:a16="http://schemas.microsoft.com/office/drawing/2014/main" id="{449C09AC-D217-4D76-BE15-29B14687EAFF}"/>
              </a:ext>
            </a:extLst>
          </p:cNvPr>
          <p:cNvSpPr>
            <a:spLocks noGrp="1"/>
          </p:cNvSpPr>
          <p:nvPr>
            <p:ph idx="1"/>
          </p:nvPr>
        </p:nvSpPr>
        <p:spPr>
          <a:xfrm>
            <a:off x="628650" y="1947333"/>
            <a:ext cx="8087838" cy="4641427"/>
          </a:xfrm>
        </p:spPr>
        <p:txBody>
          <a:bodyPr>
            <a:normAutofit/>
          </a:bodyPr>
          <a:lstStyle/>
          <a:p>
            <a:r>
              <a:rPr lang="en-US" dirty="0"/>
              <a:t>$600M For Round 3, possible Round 4. </a:t>
            </a:r>
          </a:p>
          <a:p>
            <a:r>
              <a:rPr lang="en-US" dirty="0"/>
              <a:t>Rumors are Round 3 opens in early winter. </a:t>
            </a:r>
          </a:p>
          <a:p>
            <a:r>
              <a:rPr lang="en-US" dirty="0"/>
              <a:t>90% of area has to be under 10/1</a:t>
            </a:r>
          </a:p>
          <a:p>
            <a:r>
              <a:rPr lang="en-US" dirty="0"/>
              <a:t>Farms (identified by USDA) critical element in scoring</a:t>
            </a:r>
          </a:p>
          <a:p>
            <a:r>
              <a:rPr lang="en-US" dirty="0"/>
              <a:t>Application process is all on-line. Can look at it and webinars right now at USDA/</a:t>
            </a:r>
            <a:r>
              <a:rPr lang="en-US" dirty="0" err="1"/>
              <a:t>ReConnect</a:t>
            </a:r>
            <a:endParaRPr lang="en-US" dirty="0"/>
          </a:p>
          <a:p>
            <a:r>
              <a:rPr lang="en-US" dirty="0"/>
              <a:t>HIGHLY bureaucratic.  LONG delays in build times. </a:t>
            </a:r>
          </a:p>
          <a:p>
            <a:r>
              <a:rPr lang="en-US" dirty="0"/>
              <a:t>$35M for Community Connect</a:t>
            </a:r>
          </a:p>
          <a:p>
            <a:r>
              <a:rPr lang="en-US" dirty="0"/>
              <a:t>$60M Distance Learning and Telehealth (DLT) </a:t>
            </a:r>
          </a:p>
          <a:p>
            <a:pPr marL="0" indent="0">
              <a:buNone/>
            </a:pPr>
            <a:endParaRPr lang="en-US" dirty="0"/>
          </a:p>
        </p:txBody>
      </p:sp>
    </p:spTree>
    <p:extLst>
      <p:ext uri="{BB962C8B-B14F-4D97-AF65-F5344CB8AC3E}">
        <p14:creationId xmlns:p14="http://schemas.microsoft.com/office/powerpoint/2010/main" val="3324534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3D0AC-B98A-4C0D-96C2-45C3DBD0AF9D}"/>
              </a:ext>
            </a:extLst>
          </p:cNvPr>
          <p:cNvSpPr>
            <a:spLocks noGrp="1"/>
          </p:cNvSpPr>
          <p:nvPr>
            <p:ph type="title"/>
          </p:nvPr>
        </p:nvSpPr>
        <p:spPr>
          <a:xfrm>
            <a:off x="628650" y="605641"/>
            <a:ext cx="7886700" cy="1425039"/>
          </a:xfrm>
        </p:spPr>
        <p:txBody>
          <a:bodyPr>
            <a:normAutofit fontScale="90000"/>
          </a:bodyPr>
          <a:lstStyle/>
          <a:p>
            <a:pPr algn="ctr"/>
            <a:r>
              <a:rPr lang="en-US" b="1" dirty="0">
                <a:solidFill>
                  <a:schemeClr val="accent6">
                    <a:lumMod val="75000"/>
                  </a:schemeClr>
                </a:solidFill>
              </a:rPr>
              <a:t>NTIA/ FCC Funding (New COVID)</a:t>
            </a:r>
            <a:br>
              <a:rPr lang="en-US" b="1" dirty="0">
                <a:solidFill>
                  <a:schemeClr val="accent6">
                    <a:lumMod val="75000"/>
                  </a:schemeClr>
                </a:solidFill>
              </a:rPr>
            </a:br>
            <a:r>
              <a:rPr lang="en-US" sz="2000" dirty="0">
                <a:hlinkClick r:id="rId2"/>
              </a:rPr>
              <a:t>National Telecommunications and Information Administration</a:t>
            </a:r>
            <a:r>
              <a:rPr lang="en-US" sz="2000" dirty="0"/>
              <a:t>, </a:t>
            </a:r>
            <a:br>
              <a:rPr lang="en-US" sz="2000" dirty="0"/>
            </a:br>
            <a:r>
              <a:rPr lang="en-US" sz="2000" b="1" dirty="0">
                <a:solidFill>
                  <a:schemeClr val="accent6">
                    <a:lumMod val="75000"/>
                  </a:schemeClr>
                </a:solidFill>
              </a:rPr>
              <a:t>within the Department of Commerce. </a:t>
            </a:r>
            <a:br>
              <a:rPr lang="en-US" dirty="0"/>
            </a:br>
            <a:endParaRPr lang="en-US" dirty="0"/>
          </a:p>
        </p:txBody>
      </p:sp>
      <p:sp>
        <p:nvSpPr>
          <p:cNvPr id="3" name="Content Placeholder 2">
            <a:extLst>
              <a:ext uri="{FF2B5EF4-FFF2-40B4-BE49-F238E27FC236}">
                <a16:creationId xmlns:a16="http://schemas.microsoft.com/office/drawing/2014/main" id="{2A4605A9-ED7E-4536-B98B-14BD73357937}"/>
              </a:ext>
            </a:extLst>
          </p:cNvPr>
          <p:cNvSpPr>
            <a:spLocks noGrp="1"/>
          </p:cNvSpPr>
          <p:nvPr>
            <p:ph idx="1"/>
          </p:nvPr>
        </p:nvSpPr>
        <p:spPr/>
        <p:txBody>
          <a:bodyPr/>
          <a:lstStyle/>
          <a:p>
            <a:r>
              <a:rPr lang="en-US" dirty="0"/>
              <a:t>$1B for Tribal broadband expansion </a:t>
            </a:r>
          </a:p>
          <a:p>
            <a:r>
              <a:rPr lang="en-US" dirty="0"/>
              <a:t>$300m for state programs.  Still being defined. </a:t>
            </a:r>
          </a:p>
          <a:p>
            <a:pPr lvl="1"/>
            <a:r>
              <a:rPr lang="en-US" dirty="0"/>
              <a:t>One application per state. Fast time-line</a:t>
            </a:r>
          </a:p>
          <a:p>
            <a:r>
              <a:rPr lang="en-US" dirty="0"/>
              <a:t>$3.4B for affordability program through FCC.  Similar to Lifeline.  Broader eligibility.  $50/M benefit directly to ISP. </a:t>
            </a:r>
          </a:p>
          <a:p>
            <a:r>
              <a:rPr lang="en-US" dirty="0"/>
              <a:t>Funding for the FCC to improve maps</a:t>
            </a:r>
          </a:p>
          <a:p>
            <a:r>
              <a:rPr lang="en-US" dirty="0"/>
              <a:t>$250M for FCC telehealth programs (traditionally don’t pay for connectivity to patients.) </a:t>
            </a:r>
          </a:p>
        </p:txBody>
      </p:sp>
    </p:spTree>
    <p:extLst>
      <p:ext uri="{BB962C8B-B14F-4D97-AF65-F5344CB8AC3E}">
        <p14:creationId xmlns:p14="http://schemas.microsoft.com/office/powerpoint/2010/main" val="3343154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EA727-77E2-4F48-9CFD-F07EBDE434B2}"/>
              </a:ext>
            </a:extLst>
          </p:cNvPr>
          <p:cNvSpPr>
            <a:spLocks noGrp="1"/>
          </p:cNvSpPr>
          <p:nvPr>
            <p:ph type="title"/>
          </p:nvPr>
        </p:nvSpPr>
        <p:spPr/>
        <p:txBody>
          <a:bodyPr/>
          <a:lstStyle/>
          <a:p>
            <a:r>
              <a:rPr lang="en-US" b="1" dirty="0">
                <a:solidFill>
                  <a:schemeClr val="accent6">
                    <a:lumMod val="75000"/>
                  </a:schemeClr>
                </a:solidFill>
              </a:rPr>
              <a:t>Education Funding </a:t>
            </a:r>
            <a:br>
              <a:rPr lang="en-US" dirty="0">
                <a:solidFill>
                  <a:schemeClr val="accent6">
                    <a:lumMod val="75000"/>
                  </a:schemeClr>
                </a:solidFill>
              </a:rPr>
            </a:br>
            <a:r>
              <a:rPr lang="en-US" dirty="0">
                <a:solidFill>
                  <a:schemeClr val="accent6">
                    <a:lumMod val="75000"/>
                  </a:schemeClr>
                </a:solidFill>
              </a:rPr>
              <a:t>(GEERS and ESSER II Funds)</a:t>
            </a:r>
          </a:p>
        </p:txBody>
      </p:sp>
      <p:sp>
        <p:nvSpPr>
          <p:cNvPr id="3" name="Content Placeholder 2">
            <a:extLst>
              <a:ext uri="{FF2B5EF4-FFF2-40B4-BE49-F238E27FC236}">
                <a16:creationId xmlns:a16="http://schemas.microsoft.com/office/drawing/2014/main" id="{F2815DEF-EA78-49FF-BE18-0DA631F75A51}"/>
              </a:ext>
            </a:extLst>
          </p:cNvPr>
          <p:cNvSpPr>
            <a:spLocks noGrp="1"/>
          </p:cNvSpPr>
          <p:nvPr>
            <p:ph idx="1"/>
          </p:nvPr>
        </p:nvSpPr>
        <p:spPr/>
        <p:txBody>
          <a:bodyPr>
            <a:normAutofit lnSpcReduction="10000"/>
          </a:bodyPr>
          <a:lstStyle/>
          <a:p>
            <a:r>
              <a:rPr lang="en-US" dirty="0"/>
              <a:t>Funding for schools to address learning during the pandemic. </a:t>
            </a:r>
          </a:p>
          <a:p>
            <a:r>
              <a:rPr lang="en-US" dirty="0"/>
              <a:t> </a:t>
            </a:r>
            <a:r>
              <a:rPr lang="en-US" b="1" dirty="0"/>
              <a:t>Governor’s Emergency Education Relief Fund </a:t>
            </a:r>
            <a:r>
              <a:rPr lang="en-US" dirty="0"/>
              <a:t>(GEERS)  $33.6M</a:t>
            </a:r>
          </a:p>
          <a:p>
            <a:pPr lvl="1"/>
            <a:r>
              <a:rPr lang="en-US" dirty="0"/>
              <a:t>Last year, Maine used GEERS funding for the MIFI initiative ($9.3m)</a:t>
            </a:r>
          </a:p>
          <a:p>
            <a:r>
              <a:rPr lang="en-US" b="1" dirty="0"/>
              <a:t>Elementary and Secondary School Emergency Relief Fund </a:t>
            </a:r>
            <a:r>
              <a:rPr lang="en-US" dirty="0"/>
              <a:t>(ESSER) go through the local school district to address educational needs.  ($184M) </a:t>
            </a:r>
          </a:p>
          <a:p>
            <a:r>
              <a:rPr lang="en-US" dirty="0"/>
              <a:t>Funds are flexible and can be used to address a number of needs from cleaning to technology.  </a:t>
            </a:r>
          </a:p>
          <a:p>
            <a:pPr marL="0" indent="0">
              <a:buNone/>
            </a:pPr>
            <a:endParaRPr lang="en-US" dirty="0"/>
          </a:p>
        </p:txBody>
      </p:sp>
    </p:spTree>
    <p:extLst>
      <p:ext uri="{BB962C8B-B14F-4D97-AF65-F5344CB8AC3E}">
        <p14:creationId xmlns:p14="http://schemas.microsoft.com/office/powerpoint/2010/main" val="2015882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B7CF0-D60B-4112-983A-604C4E25CCE1}"/>
              </a:ext>
            </a:extLst>
          </p:cNvPr>
          <p:cNvSpPr>
            <a:spLocks noGrp="1"/>
          </p:cNvSpPr>
          <p:nvPr>
            <p:ph type="title"/>
          </p:nvPr>
        </p:nvSpPr>
        <p:spPr>
          <a:xfrm>
            <a:off x="628650" y="2243666"/>
            <a:ext cx="7886700" cy="1413934"/>
          </a:xfrm>
        </p:spPr>
        <p:txBody>
          <a:bodyPr/>
          <a:lstStyle/>
          <a:p>
            <a:r>
              <a:rPr lang="en-US" b="1" dirty="0">
                <a:solidFill>
                  <a:schemeClr val="accent6">
                    <a:lumMod val="75000"/>
                  </a:schemeClr>
                </a:solidFill>
              </a:rPr>
              <a:t>Questions for Peggy?</a:t>
            </a:r>
            <a:endParaRPr lang="en-US" dirty="0"/>
          </a:p>
        </p:txBody>
      </p:sp>
    </p:spTree>
    <p:extLst>
      <p:ext uri="{BB962C8B-B14F-4D97-AF65-F5344CB8AC3E}">
        <p14:creationId xmlns:p14="http://schemas.microsoft.com/office/powerpoint/2010/main" val="1719841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31669-E2A1-486B-9CC3-1DAC59B3318E}"/>
              </a:ext>
            </a:extLst>
          </p:cNvPr>
          <p:cNvSpPr>
            <a:spLocks noGrp="1"/>
          </p:cNvSpPr>
          <p:nvPr>
            <p:ph type="title"/>
          </p:nvPr>
        </p:nvSpPr>
        <p:spPr>
          <a:xfrm>
            <a:off x="628650" y="143931"/>
            <a:ext cx="7886700" cy="1413934"/>
          </a:xfrm>
        </p:spPr>
        <p:txBody>
          <a:bodyPr>
            <a:normAutofit/>
          </a:bodyPr>
          <a:lstStyle/>
          <a:p>
            <a:r>
              <a:rPr lang="en-US" b="1" dirty="0">
                <a:solidFill>
                  <a:schemeClr val="accent6">
                    <a:lumMod val="75000"/>
                  </a:schemeClr>
                </a:solidFill>
              </a:rPr>
              <a:t>Private Foundations – Maine</a:t>
            </a:r>
            <a:br>
              <a:rPr lang="en-US" dirty="0">
                <a:solidFill>
                  <a:schemeClr val="accent6">
                    <a:lumMod val="75000"/>
                  </a:schemeClr>
                </a:solidFill>
              </a:rPr>
            </a:br>
            <a:r>
              <a:rPr lang="en-US" sz="2700" dirty="0">
                <a:solidFill>
                  <a:schemeClr val="accent6">
                    <a:lumMod val="75000"/>
                  </a:schemeClr>
                </a:solidFill>
              </a:rPr>
              <a:t>Well aligned with Digital Literacy and Inclusion work</a:t>
            </a:r>
          </a:p>
        </p:txBody>
      </p:sp>
      <p:sp>
        <p:nvSpPr>
          <p:cNvPr id="3" name="Content Placeholder 2">
            <a:extLst>
              <a:ext uri="{FF2B5EF4-FFF2-40B4-BE49-F238E27FC236}">
                <a16:creationId xmlns:a16="http://schemas.microsoft.com/office/drawing/2014/main" id="{027DB157-2A79-45E0-BF8C-29E5308ACD41}"/>
              </a:ext>
            </a:extLst>
          </p:cNvPr>
          <p:cNvSpPr>
            <a:spLocks noGrp="1"/>
          </p:cNvSpPr>
          <p:nvPr>
            <p:ph idx="1"/>
          </p:nvPr>
        </p:nvSpPr>
        <p:spPr>
          <a:xfrm>
            <a:off x="628650" y="1460666"/>
            <a:ext cx="7886700" cy="5710604"/>
          </a:xfrm>
        </p:spPr>
        <p:txBody>
          <a:bodyPr>
            <a:normAutofit/>
          </a:bodyPr>
          <a:lstStyle/>
          <a:p>
            <a:pPr marL="0" indent="0">
              <a:buNone/>
            </a:pPr>
            <a:r>
              <a:rPr lang="en-US" sz="2400" dirty="0"/>
              <a:t>Maine Community Foundation </a:t>
            </a:r>
          </a:p>
          <a:p>
            <a:r>
              <a:rPr lang="en-US" sz="1800" u="sng" dirty="0"/>
              <a:t>Community Building </a:t>
            </a:r>
            <a:r>
              <a:rPr lang="en-US" sz="1800" dirty="0"/>
              <a:t>- $10k - general grant program connected to specific County Funds (2021 focus on Covid-19)</a:t>
            </a:r>
          </a:p>
          <a:p>
            <a:pPr lvl="1"/>
            <a:r>
              <a:rPr lang="en-US" sz="1400" dirty="0"/>
              <a:t>Deadline: Feb. 15, 2021 (</a:t>
            </a:r>
            <a:r>
              <a:rPr lang="en-US" sz="1400" dirty="0">
                <a:hlinkClick r:id="rId2"/>
              </a:rPr>
              <a:t>https://www.mainecf.org/ </a:t>
            </a:r>
            <a:r>
              <a:rPr lang="en-US" sz="1400" dirty="0"/>
              <a:t>)</a:t>
            </a:r>
          </a:p>
          <a:p>
            <a:r>
              <a:rPr lang="en-US" sz="1800" u="sng" dirty="0"/>
              <a:t>Community Broadband </a:t>
            </a:r>
            <a:r>
              <a:rPr lang="en-US" sz="1800" dirty="0"/>
              <a:t>- $15k - specific to Broadband with focus on readiness, planning, digital literacy and inclusion</a:t>
            </a:r>
          </a:p>
          <a:p>
            <a:pPr lvl="1"/>
            <a:r>
              <a:rPr lang="en-US" sz="1400" dirty="0"/>
              <a:t>Deadline: August 1, 2021 (</a:t>
            </a:r>
            <a:r>
              <a:rPr lang="en-US" sz="1400" dirty="0">
                <a:hlinkClick r:id="rId2"/>
              </a:rPr>
              <a:t>https://www.mainecf.org/ </a:t>
            </a:r>
            <a:r>
              <a:rPr lang="en-US" sz="1400" dirty="0"/>
              <a:t>)</a:t>
            </a:r>
          </a:p>
          <a:p>
            <a:pPr marL="0" indent="0">
              <a:buNone/>
            </a:pPr>
            <a:r>
              <a:rPr lang="en-US" sz="2400" dirty="0"/>
              <a:t>The Betterment Fund</a:t>
            </a:r>
          </a:p>
          <a:p>
            <a:r>
              <a:rPr lang="en-US" sz="1800" u="sng" dirty="0"/>
              <a:t>General Grants </a:t>
            </a:r>
            <a:r>
              <a:rPr lang="en-US" sz="1800" dirty="0"/>
              <a:t>- $5k-$25k – education, health, conservation, econ development with interest in western Maine</a:t>
            </a:r>
          </a:p>
          <a:p>
            <a:pPr lvl="1"/>
            <a:r>
              <a:rPr lang="en-US" sz="1400" dirty="0"/>
              <a:t>Deadline: March 15 &amp; Nov 15, 2021 (</a:t>
            </a:r>
            <a:r>
              <a:rPr lang="en-US" sz="1400" dirty="0">
                <a:hlinkClick r:id="rId3"/>
              </a:rPr>
              <a:t>https://www.bettermentfund.org</a:t>
            </a:r>
            <a:r>
              <a:rPr lang="en-US" sz="1400" dirty="0"/>
              <a:t>/)</a:t>
            </a:r>
          </a:p>
          <a:p>
            <a:r>
              <a:rPr lang="en-US" sz="1800" u="sng" dirty="0"/>
              <a:t>Broadband</a:t>
            </a:r>
            <a:r>
              <a:rPr lang="en-US" sz="1800" dirty="0"/>
              <a:t> – matching funds for broadband planning, small scale infrastructure</a:t>
            </a:r>
          </a:p>
          <a:p>
            <a:pPr lvl="1"/>
            <a:r>
              <a:rPr lang="en-US" sz="1400" dirty="0"/>
              <a:t>Deadline: rolling – talk to Mike or Mia</a:t>
            </a:r>
          </a:p>
          <a:p>
            <a:pPr marL="0" indent="0">
              <a:buNone/>
            </a:pPr>
            <a:r>
              <a:rPr lang="en-US" sz="2600" dirty="0"/>
              <a:t>Stephen &amp; Tabitha Kind Foundation</a:t>
            </a:r>
          </a:p>
          <a:p>
            <a:r>
              <a:rPr lang="en-US" sz="1800" u="sng" dirty="0"/>
              <a:t>General Grants</a:t>
            </a:r>
            <a:r>
              <a:rPr lang="en-US" sz="1800" dirty="0"/>
              <a:t> - $500-$50k – community projects with history of support for libraries, digital literacy and inclusion</a:t>
            </a:r>
          </a:p>
          <a:p>
            <a:pPr lvl="1"/>
            <a:r>
              <a:rPr lang="en-US" sz="1500" dirty="0"/>
              <a:t>Deadline: April 15 &amp; Oct 15, 2021 (</a:t>
            </a:r>
            <a:r>
              <a:rPr lang="en-US" sz="1500" dirty="0">
                <a:hlinkClick r:id="rId4"/>
              </a:rPr>
              <a:t>https://www.stkfoundation.org/Home.aspx</a:t>
            </a:r>
            <a:r>
              <a:rPr lang="en-US" sz="1500" dirty="0"/>
              <a:t>)</a:t>
            </a:r>
          </a:p>
        </p:txBody>
      </p:sp>
    </p:spTree>
    <p:extLst>
      <p:ext uri="{BB962C8B-B14F-4D97-AF65-F5344CB8AC3E}">
        <p14:creationId xmlns:p14="http://schemas.microsoft.com/office/powerpoint/2010/main" val="104832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142B4-0B16-4FD8-A121-B47B95A394C2}"/>
              </a:ext>
            </a:extLst>
          </p:cNvPr>
          <p:cNvSpPr>
            <a:spLocks noGrp="1"/>
          </p:cNvSpPr>
          <p:nvPr>
            <p:ph type="title"/>
          </p:nvPr>
        </p:nvSpPr>
        <p:spPr/>
        <p:txBody>
          <a:bodyPr>
            <a:normAutofit/>
          </a:bodyPr>
          <a:lstStyle/>
          <a:p>
            <a:pPr algn="ctr"/>
            <a:r>
              <a:rPr lang="en-US" sz="4000" dirty="0"/>
              <a:t>Economic &amp; Infrastructure </a:t>
            </a:r>
            <a:br>
              <a:rPr lang="en-US" sz="4000" dirty="0"/>
            </a:br>
            <a:r>
              <a:rPr lang="en-US" sz="4000" dirty="0"/>
              <a:t>Development (EID)</a:t>
            </a:r>
          </a:p>
        </p:txBody>
      </p:sp>
      <p:sp>
        <p:nvSpPr>
          <p:cNvPr id="3" name="Content Placeholder 2">
            <a:extLst>
              <a:ext uri="{FF2B5EF4-FFF2-40B4-BE49-F238E27FC236}">
                <a16:creationId xmlns:a16="http://schemas.microsoft.com/office/drawing/2014/main" id="{CA55AB6D-59C0-438B-9A60-28FC30FED093}"/>
              </a:ext>
            </a:extLst>
          </p:cNvPr>
          <p:cNvSpPr>
            <a:spLocks noGrp="1"/>
          </p:cNvSpPr>
          <p:nvPr>
            <p:ph idx="1"/>
          </p:nvPr>
        </p:nvSpPr>
        <p:spPr/>
        <p:txBody>
          <a:bodyPr/>
          <a:lstStyle/>
          <a:p>
            <a:r>
              <a:rPr lang="en-US" dirty="0"/>
              <a:t>Several million dollars available per state</a:t>
            </a:r>
          </a:p>
          <a:p>
            <a:pPr lvl="1"/>
            <a:r>
              <a:rPr lang="en-US" dirty="0"/>
              <a:t>$5 million earmarked for broadband in 2021 by Congress</a:t>
            </a:r>
          </a:p>
          <a:p>
            <a:r>
              <a:rPr lang="en-US" dirty="0"/>
              <a:t>Up to a $1,000,000 award for infrastructure projects</a:t>
            </a:r>
          </a:p>
          <a:p>
            <a:r>
              <a:rPr lang="en-US" dirty="0"/>
              <a:t>Up to 50% match required</a:t>
            </a:r>
          </a:p>
          <a:p>
            <a:r>
              <a:rPr lang="en-US" dirty="0"/>
              <a:t>Eligible applicants include State and local governments, Tribes, and non-profits </a:t>
            </a:r>
          </a:p>
          <a:p>
            <a:r>
              <a:rPr lang="en-US" dirty="0"/>
              <a:t>Timing: application deadline generally in Spring (May 15 in 2020)</a:t>
            </a:r>
          </a:p>
        </p:txBody>
      </p:sp>
    </p:spTree>
    <p:extLst>
      <p:ext uri="{BB962C8B-B14F-4D97-AF65-F5344CB8AC3E}">
        <p14:creationId xmlns:p14="http://schemas.microsoft.com/office/powerpoint/2010/main" val="3190913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97F52-6F41-4A42-82C2-7C2FDDB49DBD}"/>
              </a:ext>
            </a:extLst>
          </p:cNvPr>
          <p:cNvSpPr>
            <a:spLocks noGrp="1"/>
          </p:cNvSpPr>
          <p:nvPr>
            <p:ph type="title"/>
          </p:nvPr>
        </p:nvSpPr>
        <p:spPr/>
        <p:txBody>
          <a:bodyPr/>
          <a:lstStyle/>
          <a:p>
            <a:pPr algn="ctr"/>
            <a:r>
              <a:rPr lang="en-US" dirty="0"/>
              <a:t>Regional Forest Economy </a:t>
            </a:r>
            <a:br>
              <a:rPr lang="en-US" dirty="0"/>
            </a:br>
            <a:r>
              <a:rPr lang="en-US" dirty="0"/>
              <a:t>Partnership Grants (RFEP)</a:t>
            </a:r>
          </a:p>
        </p:txBody>
      </p:sp>
      <p:sp>
        <p:nvSpPr>
          <p:cNvPr id="3" name="Content Placeholder 2">
            <a:extLst>
              <a:ext uri="{FF2B5EF4-FFF2-40B4-BE49-F238E27FC236}">
                <a16:creationId xmlns:a16="http://schemas.microsoft.com/office/drawing/2014/main" id="{95A38D61-9E7F-4DFF-845D-EA958E38954B}"/>
              </a:ext>
            </a:extLst>
          </p:cNvPr>
          <p:cNvSpPr>
            <a:spLocks noGrp="1"/>
          </p:cNvSpPr>
          <p:nvPr>
            <p:ph idx="1"/>
          </p:nvPr>
        </p:nvSpPr>
        <p:spPr/>
        <p:txBody>
          <a:bodyPr/>
          <a:lstStyle/>
          <a:p>
            <a:r>
              <a:rPr lang="en-US" dirty="0"/>
              <a:t>$5 million available granted in 2020; similar amount in 2021?</a:t>
            </a:r>
          </a:p>
          <a:p>
            <a:pPr lvl="1"/>
            <a:r>
              <a:rPr lang="en-US" dirty="0"/>
              <a:t>Grants up to $1 million</a:t>
            </a:r>
          </a:p>
          <a:p>
            <a:r>
              <a:rPr lang="en-US" dirty="0"/>
              <a:t>Projects that increase the ability of the four-state region to attract new opportunities that leverage significant additional investments</a:t>
            </a:r>
          </a:p>
          <a:p>
            <a:r>
              <a:rPr lang="en-US" dirty="0"/>
              <a:t>Timing: In 2020, letters of interest due in August</a:t>
            </a:r>
          </a:p>
          <a:p>
            <a:r>
              <a:rPr lang="en-US" dirty="0"/>
              <a:t>Recent grant for </a:t>
            </a:r>
            <a:r>
              <a:rPr lang="en-US" i="1" dirty="0"/>
              <a:t>Model funding program for community-driven broadband expansion to expand broadband across the State of VT</a:t>
            </a:r>
          </a:p>
          <a:p>
            <a:pPr marL="0" indent="0">
              <a:buNone/>
            </a:pPr>
            <a:endParaRPr lang="en-US" dirty="0"/>
          </a:p>
        </p:txBody>
      </p:sp>
    </p:spTree>
    <p:extLst>
      <p:ext uri="{BB962C8B-B14F-4D97-AF65-F5344CB8AC3E}">
        <p14:creationId xmlns:p14="http://schemas.microsoft.com/office/powerpoint/2010/main" val="286178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2733C-1849-4A04-B2D0-5BCD4FC28150}"/>
              </a:ext>
            </a:extLst>
          </p:cNvPr>
          <p:cNvSpPr>
            <a:spLocks noGrp="1"/>
          </p:cNvSpPr>
          <p:nvPr>
            <p:ph type="title"/>
          </p:nvPr>
        </p:nvSpPr>
        <p:spPr/>
        <p:txBody>
          <a:bodyPr/>
          <a:lstStyle/>
          <a:p>
            <a:pPr algn="ctr"/>
            <a:r>
              <a:rPr lang="en-US" dirty="0"/>
              <a:t>Considerations for </a:t>
            </a:r>
            <a:br>
              <a:rPr lang="en-US" dirty="0"/>
            </a:br>
            <a:r>
              <a:rPr lang="en-US" dirty="0"/>
              <a:t>Pursuing Federal Funding</a:t>
            </a:r>
          </a:p>
        </p:txBody>
      </p:sp>
      <p:sp>
        <p:nvSpPr>
          <p:cNvPr id="3" name="Content Placeholder 2">
            <a:extLst>
              <a:ext uri="{FF2B5EF4-FFF2-40B4-BE49-F238E27FC236}">
                <a16:creationId xmlns:a16="http://schemas.microsoft.com/office/drawing/2014/main" id="{294FE2DF-9E0B-4F83-8059-91EDEFA7DEE6}"/>
              </a:ext>
            </a:extLst>
          </p:cNvPr>
          <p:cNvSpPr>
            <a:spLocks noGrp="1"/>
          </p:cNvSpPr>
          <p:nvPr>
            <p:ph idx="1"/>
          </p:nvPr>
        </p:nvSpPr>
        <p:spPr/>
        <p:txBody>
          <a:bodyPr/>
          <a:lstStyle/>
          <a:p>
            <a:r>
              <a:rPr lang="en-US" dirty="0"/>
              <a:t>Understand basic eligibility requirements well in advance, e.g.:</a:t>
            </a:r>
          </a:p>
          <a:p>
            <a:pPr lvl="1"/>
            <a:r>
              <a:rPr lang="en-US" dirty="0"/>
              <a:t>SAM, DUNS numbers</a:t>
            </a:r>
          </a:p>
          <a:p>
            <a:pPr lvl="1"/>
            <a:r>
              <a:rPr lang="en-US" dirty="0"/>
              <a:t>Any necessary letters of support</a:t>
            </a:r>
          </a:p>
          <a:p>
            <a:r>
              <a:rPr lang="en-US" dirty="0"/>
              <a:t>Match</a:t>
            </a:r>
          </a:p>
          <a:p>
            <a:pPr lvl="1"/>
            <a:r>
              <a:rPr lang="en-US" dirty="0"/>
              <a:t>How much, in-hand, requested, or speculative</a:t>
            </a:r>
          </a:p>
        </p:txBody>
      </p:sp>
    </p:spTree>
    <p:extLst>
      <p:ext uri="{BB962C8B-B14F-4D97-AF65-F5344CB8AC3E}">
        <p14:creationId xmlns:p14="http://schemas.microsoft.com/office/powerpoint/2010/main" val="903164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449D4E9-F5D2-484D-956F-F280B69FF014}"/>
              </a:ext>
            </a:extLst>
          </p:cNvPr>
          <p:cNvSpPr/>
          <p:nvPr/>
        </p:nvSpPr>
        <p:spPr>
          <a:xfrm>
            <a:off x="7026327" y="5677729"/>
            <a:ext cx="2117673" cy="461665"/>
          </a:xfrm>
          <a:prstGeom prst="rect">
            <a:avLst/>
          </a:prstGeom>
        </p:spPr>
        <p:txBody>
          <a:bodyPr wrap="square">
            <a:spAutoFit/>
          </a:bodyPr>
          <a:lstStyle/>
          <a:p>
            <a:pPr algn="ctr"/>
            <a:r>
              <a:rPr lang="en-US" sz="2400" dirty="0">
                <a:solidFill>
                  <a:srgbClr val="548235"/>
                </a:solidFill>
                <a:latin typeface="Gloucester MT Extra Condensed" panose="02030808020601010101" pitchFamily="18" charset="0"/>
                <a:ea typeface="Calibri" panose="020F0502020204030204" pitchFamily="34" charset="0"/>
                <a:cs typeface="Calibri" panose="020F0502020204030204" pitchFamily="34" charset="0"/>
              </a:rPr>
              <a:t>CONNECT</a:t>
            </a:r>
            <a:r>
              <a:rPr lang="en-US" sz="2400" dirty="0">
                <a:solidFill>
                  <a:srgbClr val="203864"/>
                </a:solidFill>
                <a:latin typeface="Gloucester MT Extra Condensed" panose="02030808020601010101" pitchFamily="18" charset="0"/>
                <a:ea typeface="Calibri" panose="020F0502020204030204" pitchFamily="34" charset="0"/>
                <a:cs typeface="Calibri" panose="020F0502020204030204" pitchFamily="34" charset="0"/>
              </a:rPr>
              <a:t>MAINE</a:t>
            </a:r>
            <a:endParaRPr lang="en-US" sz="825" dirty="0">
              <a:latin typeface="Calibri" panose="020F0502020204030204" pitchFamily="34" charset="0"/>
              <a:ea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E8130BBF-5F35-4B56-A5E4-22CB62FFEFF0}"/>
              </a:ext>
            </a:extLst>
          </p:cNvPr>
          <p:cNvSpPr>
            <a:spLocks noGrp="1"/>
          </p:cNvSpPr>
          <p:nvPr>
            <p:ph type="ctrTitle"/>
          </p:nvPr>
        </p:nvSpPr>
        <p:spPr/>
        <p:txBody>
          <a:bodyPr>
            <a:normAutofit/>
          </a:bodyPr>
          <a:lstStyle/>
          <a:p>
            <a:r>
              <a:rPr lang="en-US" dirty="0" err="1">
                <a:solidFill>
                  <a:schemeClr val="accent6">
                    <a:lumMod val="75000"/>
                  </a:schemeClr>
                </a:solidFill>
              </a:rPr>
              <a:t>Connect</a:t>
            </a:r>
            <a:r>
              <a:rPr lang="en-US" dirty="0" err="1">
                <a:solidFill>
                  <a:schemeClr val="accent1">
                    <a:lumMod val="50000"/>
                  </a:schemeClr>
                </a:solidFill>
              </a:rPr>
              <a:t>Maine</a:t>
            </a:r>
            <a:r>
              <a:rPr lang="en-US" dirty="0">
                <a:solidFill>
                  <a:schemeClr val="accent6">
                    <a:lumMod val="75000"/>
                  </a:schemeClr>
                </a:solidFill>
              </a:rPr>
              <a:t> Grants Overview</a:t>
            </a:r>
          </a:p>
        </p:txBody>
      </p:sp>
      <p:sp>
        <p:nvSpPr>
          <p:cNvPr id="3" name="Subtitle 2">
            <a:extLst>
              <a:ext uri="{FF2B5EF4-FFF2-40B4-BE49-F238E27FC236}">
                <a16:creationId xmlns:a16="http://schemas.microsoft.com/office/drawing/2014/main" id="{9F5FF3D9-6F09-42EB-9B15-AE69DD4E933D}"/>
              </a:ext>
            </a:extLst>
          </p:cNvPr>
          <p:cNvSpPr>
            <a:spLocks noGrp="1"/>
          </p:cNvSpPr>
          <p:nvPr>
            <p:ph type="subTitle" idx="1"/>
          </p:nvPr>
        </p:nvSpPr>
        <p:spPr/>
        <p:txBody>
          <a:bodyPr/>
          <a:lstStyle/>
          <a:p>
            <a:r>
              <a:rPr lang="en-US" dirty="0">
                <a:solidFill>
                  <a:schemeClr val="accent5">
                    <a:lumMod val="50000"/>
                  </a:schemeClr>
                </a:solidFill>
              </a:rPr>
              <a:t>State and Federal funding for 2021</a:t>
            </a:r>
          </a:p>
        </p:txBody>
      </p:sp>
    </p:spTree>
    <p:extLst>
      <p:ext uri="{BB962C8B-B14F-4D97-AF65-F5344CB8AC3E}">
        <p14:creationId xmlns:p14="http://schemas.microsoft.com/office/powerpoint/2010/main" val="52136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5BCB57-D522-4D1C-857F-CEC3E04EF4EF}"/>
              </a:ext>
            </a:extLst>
          </p:cNvPr>
          <p:cNvSpPr/>
          <p:nvPr/>
        </p:nvSpPr>
        <p:spPr>
          <a:xfrm>
            <a:off x="6309450" y="1161880"/>
            <a:ext cx="2007729" cy="1738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a:t>
            </a:r>
          </a:p>
          <a:p>
            <a:pPr algn="ctr"/>
            <a:r>
              <a:rPr lang="en-US" sz="1350" dirty="0"/>
              <a:t>Grant</a:t>
            </a:r>
          </a:p>
        </p:txBody>
      </p:sp>
      <p:sp>
        <p:nvSpPr>
          <p:cNvPr id="11" name="Rectangle 10">
            <a:extLst>
              <a:ext uri="{FF2B5EF4-FFF2-40B4-BE49-F238E27FC236}">
                <a16:creationId xmlns:a16="http://schemas.microsoft.com/office/drawing/2014/main" id="{04DF4110-029E-4D9B-AA44-A138374E21EA}"/>
              </a:ext>
            </a:extLst>
          </p:cNvPr>
          <p:cNvSpPr/>
          <p:nvPr/>
        </p:nvSpPr>
        <p:spPr>
          <a:xfrm>
            <a:off x="1941627" y="1172058"/>
            <a:ext cx="1405410" cy="1738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Planning </a:t>
            </a:r>
          </a:p>
          <a:p>
            <a:pPr algn="ctr"/>
            <a:r>
              <a:rPr lang="en-US" sz="900" dirty="0"/>
              <a:t>Phase 1:</a:t>
            </a:r>
          </a:p>
          <a:p>
            <a:pPr algn="ctr"/>
            <a:r>
              <a:rPr lang="en-US" sz="900" dirty="0"/>
              <a:t>Community Organizing, Needs and Objectives, Provider Engagement, Digital Inclusion and possible funding identified </a:t>
            </a:r>
          </a:p>
        </p:txBody>
      </p:sp>
      <p:sp>
        <p:nvSpPr>
          <p:cNvPr id="12" name="Rectangle 11">
            <a:extLst>
              <a:ext uri="{FF2B5EF4-FFF2-40B4-BE49-F238E27FC236}">
                <a16:creationId xmlns:a16="http://schemas.microsoft.com/office/drawing/2014/main" id="{D37D6DAB-DC94-442E-99A2-C42CE23CF6C3}"/>
              </a:ext>
            </a:extLst>
          </p:cNvPr>
          <p:cNvSpPr/>
          <p:nvPr/>
        </p:nvSpPr>
        <p:spPr>
          <a:xfrm>
            <a:off x="4056308" y="1161880"/>
            <a:ext cx="1405410" cy="1738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Planning Phase 2:</a:t>
            </a:r>
          </a:p>
          <a:p>
            <a:pPr algn="ctr"/>
            <a:r>
              <a:rPr lang="en-US" sz="1350" dirty="0"/>
              <a:t>Engineering</a:t>
            </a:r>
          </a:p>
          <a:p>
            <a:pPr algn="ctr"/>
            <a:r>
              <a:rPr lang="en-US" sz="1350" dirty="0"/>
              <a:t>Design</a:t>
            </a:r>
          </a:p>
          <a:p>
            <a:pPr algn="ctr"/>
            <a:endParaRPr lang="en-US" sz="1350" dirty="0"/>
          </a:p>
        </p:txBody>
      </p:sp>
      <p:sp>
        <p:nvSpPr>
          <p:cNvPr id="21" name="TextBox 20">
            <a:extLst>
              <a:ext uri="{FF2B5EF4-FFF2-40B4-BE49-F238E27FC236}">
                <a16:creationId xmlns:a16="http://schemas.microsoft.com/office/drawing/2014/main" id="{1471673A-B0D1-41D5-9AAF-9CA8CCB331EA}"/>
              </a:ext>
            </a:extLst>
          </p:cNvPr>
          <p:cNvSpPr txBox="1"/>
          <p:nvPr/>
        </p:nvSpPr>
        <p:spPr>
          <a:xfrm>
            <a:off x="444362" y="274848"/>
            <a:ext cx="8039071" cy="707886"/>
          </a:xfrm>
          <a:prstGeom prst="rect">
            <a:avLst/>
          </a:prstGeom>
          <a:noFill/>
        </p:spPr>
        <p:txBody>
          <a:bodyPr wrap="square" rtlCol="0">
            <a:spAutoFit/>
          </a:bodyPr>
          <a:lstStyle/>
          <a:p>
            <a:r>
              <a:rPr lang="en-US" sz="4000" dirty="0" err="1">
                <a:solidFill>
                  <a:schemeClr val="accent6">
                    <a:lumMod val="75000"/>
                  </a:schemeClr>
                </a:solidFill>
                <a:latin typeface="+mj-lt"/>
              </a:rPr>
              <a:t>ConnectMaine</a:t>
            </a:r>
            <a:r>
              <a:rPr lang="en-US" sz="4000" dirty="0">
                <a:solidFill>
                  <a:schemeClr val="accent6">
                    <a:lumMod val="75000"/>
                  </a:schemeClr>
                </a:solidFill>
                <a:latin typeface="+mj-lt"/>
              </a:rPr>
              <a:t> Grant Programs</a:t>
            </a:r>
          </a:p>
        </p:txBody>
      </p:sp>
      <p:pic>
        <p:nvPicPr>
          <p:cNvPr id="3" name="Picture 2">
            <a:extLst>
              <a:ext uri="{FF2B5EF4-FFF2-40B4-BE49-F238E27FC236}">
                <a16:creationId xmlns:a16="http://schemas.microsoft.com/office/drawing/2014/main" id="{23F05AB8-2E67-416C-934C-5956EC4534D3}"/>
              </a:ext>
            </a:extLst>
          </p:cNvPr>
          <p:cNvPicPr>
            <a:picLocks noChangeAspect="1"/>
          </p:cNvPicPr>
          <p:nvPr/>
        </p:nvPicPr>
        <p:blipFill>
          <a:blip r:embed="rId2"/>
          <a:stretch>
            <a:fillRect/>
          </a:stretch>
        </p:blipFill>
        <p:spPr>
          <a:xfrm>
            <a:off x="444363" y="3099460"/>
            <a:ext cx="8272126" cy="3188799"/>
          </a:xfrm>
          <a:prstGeom prst="rect">
            <a:avLst/>
          </a:prstGeom>
        </p:spPr>
      </p:pic>
      <p:sp>
        <p:nvSpPr>
          <p:cNvPr id="2" name="Rectangle 1">
            <a:extLst>
              <a:ext uri="{FF2B5EF4-FFF2-40B4-BE49-F238E27FC236}">
                <a16:creationId xmlns:a16="http://schemas.microsoft.com/office/drawing/2014/main" id="{FF008770-7A60-49CF-B9DE-D4732634B0FA}"/>
              </a:ext>
            </a:extLst>
          </p:cNvPr>
          <p:cNvSpPr/>
          <p:nvPr/>
        </p:nvSpPr>
        <p:spPr>
          <a:xfrm>
            <a:off x="2644332" y="6415753"/>
            <a:ext cx="4229363" cy="369332"/>
          </a:xfrm>
          <a:prstGeom prst="rect">
            <a:avLst/>
          </a:prstGeom>
        </p:spPr>
        <p:txBody>
          <a:bodyPr wrap="none">
            <a:spAutoFit/>
          </a:bodyPr>
          <a:lstStyle/>
          <a:p>
            <a:pPr algn="ctr"/>
            <a:r>
              <a:rPr lang="en-US" dirty="0">
                <a:hlinkClick r:id="rId3"/>
              </a:rPr>
              <a:t>https://www.maine.gov/connectme/grants</a:t>
            </a:r>
            <a:endParaRPr lang="en-US" dirty="0"/>
          </a:p>
        </p:txBody>
      </p:sp>
    </p:spTree>
    <p:extLst>
      <p:ext uri="{BB962C8B-B14F-4D97-AF65-F5344CB8AC3E}">
        <p14:creationId xmlns:p14="http://schemas.microsoft.com/office/powerpoint/2010/main" val="3747366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2F995-79FE-44E2-943C-1397E2670EE1}"/>
              </a:ext>
            </a:extLst>
          </p:cNvPr>
          <p:cNvSpPr>
            <a:spLocks noGrp="1"/>
          </p:cNvSpPr>
          <p:nvPr>
            <p:ph type="title"/>
          </p:nvPr>
        </p:nvSpPr>
        <p:spPr>
          <a:xfrm>
            <a:off x="628650" y="389468"/>
            <a:ext cx="7886700" cy="614579"/>
          </a:xfrm>
        </p:spPr>
        <p:txBody>
          <a:bodyPr>
            <a:normAutofit fontScale="90000"/>
          </a:bodyPr>
          <a:lstStyle/>
          <a:p>
            <a:r>
              <a:rPr lang="en-US" dirty="0">
                <a:solidFill>
                  <a:schemeClr val="accent6">
                    <a:lumMod val="75000"/>
                  </a:schemeClr>
                </a:solidFill>
                <a:latin typeface="Calibri Light" panose="020F0302020204030204" pitchFamily="34" charset="0"/>
              </a:rPr>
              <a:t>Planning Grants – Phase I</a:t>
            </a:r>
          </a:p>
        </p:txBody>
      </p:sp>
      <p:sp>
        <p:nvSpPr>
          <p:cNvPr id="3" name="Content Placeholder 2">
            <a:extLst>
              <a:ext uri="{FF2B5EF4-FFF2-40B4-BE49-F238E27FC236}">
                <a16:creationId xmlns:a16="http://schemas.microsoft.com/office/drawing/2014/main" id="{C03B2EDF-1D02-43A8-8E09-49E284916BD1}"/>
              </a:ext>
            </a:extLst>
          </p:cNvPr>
          <p:cNvSpPr>
            <a:spLocks noGrp="1"/>
          </p:cNvSpPr>
          <p:nvPr>
            <p:ph idx="1"/>
          </p:nvPr>
        </p:nvSpPr>
        <p:spPr>
          <a:xfrm>
            <a:off x="628650" y="1290919"/>
            <a:ext cx="7886700" cy="5297842"/>
          </a:xfrm>
        </p:spPr>
        <p:txBody>
          <a:bodyPr>
            <a:normAutofit fontScale="62500" lnSpcReduction="20000"/>
          </a:bodyPr>
          <a:lstStyle/>
          <a:p>
            <a:pPr marL="0" indent="0">
              <a:buNone/>
            </a:pPr>
            <a:r>
              <a:rPr lang="en-US" sz="3600" b="1" u="sng" dirty="0"/>
              <a:t>Phase I </a:t>
            </a:r>
            <a:endParaRPr lang="en-US" sz="3600" b="1" dirty="0"/>
          </a:p>
          <a:p>
            <a:pPr marL="0" indent="0">
              <a:buNone/>
            </a:pPr>
            <a:r>
              <a:rPr lang="en-US" sz="2900" dirty="0"/>
              <a:t>Phase 1 grants produce plans defining local broadband needs, goals &amp; encourage adoption.  It is intended to begin the process of building broad community support to expand broadband.  This process is the foundation for all the work the community will do to successfully bring broadband to the area. </a:t>
            </a:r>
          </a:p>
          <a:p>
            <a:r>
              <a:rPr lang="en-US" sz="2900" dirty="0"/>
              <a:t>Identifies how area is currently served;</a:t>
            </a:r>
          </a:p>
          <a:p>
            <a:r>
              <a:rPr lang="en-US" sz="2900" dirty="0"/>
              <a:t>Goals for increased connectivity;</a:t>
            </a:r>
          </a:p>
          <a:p>
            <a:r>
              <a:rPr lang="en-US" sz="2900" dirty="0"/>
              <a:t>Needs for digital literacy and how your planning is going to address those needs.  </a:t>
            </a:r>
          </a:p>
          <a:p>
            <a:pPr marL="0" indent="0">
              <a:buNone/>
            </a:pPr>
            <a:r>
              <a:rPr lang="en-US" sz="2900" b="1" dirty="0"/>
              <a:t>Successful grants will propose:</a:t>
            </a:r>
          </a:p>
          <a:p>
            <a:pPr lvl="0"/>
            <a:r>
              <a:rPr lang="en-US" sz="2900" dirty="0"/>
              <a:t>Process for inventorying existing broadband infrastructure assets within the municipality, municipalities or regions;</a:t>
            </a:r>
          </a:p>
          <a:p>
            <a:pPr lvl="0"/>
            <a:r>
              <a:rPr lang="en-US" sz="2900" dirty="0"/>
              <a:t>Include an initial gap analysis defining the additional broadband infrastructure necessary to meet identified needs and goals;</a:t>
            </a:r>
          </a:p>
          <a:p>
            <a:pPr lvl="0"/>
            <a:r>
              <a:rPr lang="en-US" sz="2900" dirty="0" err="1"/>
              <a:t>Assesment</a:t>
            </a:r>
            <a:r>
              <a:rPr lang="en-US" sz="2900" dirty="0"/>
              <a:t> of all municipal procedures, policies, rules and ordinances that have the effect of delaying or increasing the cost of broadband infrastructure deployment are part of the process; </a:t>
            </a:r>
          </a:p>
          <a:p>
            <a:pPr lvl="0"/>
            <a:r>
              <a:rPr lang="en-US" sz="2900" dirty="0"/>
              <a:t>A strategy to promote digital inclusion that addresses affordable internet, equipment, digital literacy and public computer access.  </a:t>
            </a:r>
          </a:p>
          <a:p>
            <a:r>
              <a:rPr lang="en-US" sz="2900" dirty="0"/>
              <a:t>Identify the process community is using to complete this phase of the grant project with milestones to measure progress. </a:t>
            </a:r>
            <a:endParaRPr lang="en-US" dirty="0"/>
          </a:p>
        </p:txBody>
      </p:sp>
    </p:spTree>
    <p:extLst>
      <p:ext uri="{BB962C8B-B14F-4D97-AF65-F5344CB8AC3E}">
        <p14:creationId xmlns:p14="http://schemas.microsoft.com/office/powerpoint/2010/main" val="622265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29F3-EBEC-4783-A9B4-3EE331D84F0A}"/>
              </a:ext>
            </a:extLst>
          </p:cNvPr>
          <p:cNvSpPr>
            <a:spLocks noGrp="1"/>
          </p:cNvSpPr>
          <p:nvPr>
            <p:ph type="title"/>
          </p:nvPr>
        </p:nvSpPr>
        <p:spPr>
          <a:xfrm>
            <a:off x="628650" y="389468"/>
            <a:ext cx="7886700" cy="766979"/>
          </a:xfrm>
        </p:spPr>
        <p:txBody>
          <a:bodyPr>
            <a:normAutofit/>
          </a:bodyPr>
          <a:lstStyle/>
          <a:p>
            <a:r>
              <a:rPr lang="en-US" sz="4000" dirty="0">
                <a:solidFill>
                  <a:schemeClr val="accent6">
                    <a:lumMod val="75000"/>
                  </a:schemeClr>
                </a:solidFill>
              </a:rPr>
              <a:t>Planning Grants – Phase II</a:t>
            </a:r>
          </a:p>
        </p:txBody>
      </p:sp>
      <p:sp>
        <p:nvSpPr>
          <p:cNvPr id="3" name="Content Placeholder 2">
            <a:extLst>
              <a:ext uri="{FF2B5EF4-FFF2-40B4-BE49-F238E27FC236}">
                <a16:creationId xmlns:a16="http://schemas.microsoft.com/office/drawing/2014/main" id="{A71CCEE0-2374-42FB-B915-6B6D7E46C334}"/>
              </a:ext>
            </a:extLst>
          </p:cNvPr>
          <p:cNvSpPr>
            <a:spLocks noGrp="1"/>
          </p:cNvSpPr>
          <p:nvPr>
            <p:ph idx="1"/>
          </p:nvPr>
        </p:nvSpPr>
        <p:spPr>
          <a:xfrm>
            <a:off x="628650" y="1559859"/>
            <a:ext cx="7886700" cy="5028901"/>
          </a:xfrm>
        </p:spPr>
        <p:txBody>
          <a:bodyPr>
            <a:normAutofit fontScale="92500" lnSpcReduction="20000"/>
          </a:bodyPr>
          <a:lstStyle/>
          <a:p>
            <a:pPr marL="0" indent="0">
              <a:buNone/>
            </a:pPr>
            <a:r>
              <a:rPr lang="en-US" b="1" u="sng" dirty="0"/>
              <a:t>Phase II</a:t>
            </a:r>
            <a:endParaRPr lang="en-US" dirty="0"/>
          </a:p>
          <a:p>
            <a:pPr marL="0" indent="0">
              <a:buNone/>
            </a:pPr>
            <a:r>
              <a:rPr lang="en-US" sz="2400" dirty="0"/>
              <a:t>Phase II grants bring communities to the next step in their broadband plans.  </a:t>
            </a:r>
          </a:p>
          <a:p>
            <a:pPr marL="0" indent="0">
              <a:buNone/>
            </a:pPr>
            <a:endParaRPr lang="en-US" sz="2400" dirty="0"/>
          </a:p>
          <a:p>
            <a:pPr marL="0" indent="0">
              <a:buNone/>
            </a:pPr>
            <a:r>
              <a:rPr lang="en-US" sz="2600" b="1" dirty="0"/>
              <a:t>Successful grants will:</a:t>
            </a:r>
          </a:p>
          <a:p>
            <a:pPr lvl="0"/>
            <a:r>
              <a:rPr lang="en-US" sz="2400" dirty="0"/>
              <a:t>provide a comprehensive gap analysis defining the additional broadband infrastructure necessary to meet identified needs and goals from either a Phase I grant or a similar process;</a:t>
            </a:r>
          </a:p>
          <a:p>
            <a:pPr lvl="0"/>
            <a:r>
              <a:rPr lang="en-US" sz="2400" dirty="0"/>
              <a:t>propose a process to develop plans that will result in one or more potential network designs and cost estimates;</a:t>
            </a:r>
          </a:p>
          <a:p>
            <a:pPr lvl="0"/>
            <a:r>
              <a:rPr lang="en-US" sz="2400" dirty="0"/>
              <a:t>identify operating models and potential business models based on input from broadband providers operating within the municipality, municipalities or region;</a:t>
            </a:r>
          </a:p>
          <a:p>
            <a:pPr lvl="0"/>
            <a:r>
              <a:rPr lang="en-US" sz="2400" dirty="0"/>
              <a:t>include information from any other parties that submit a network design solution while you have been developing the plan to address the broadband gaps identified. </a:t>
            </a:r>
          </a:p>
          <a:p>
            <a:endParaRPr lang="en-US" dirty="0"/>
          </a:p>
        </p:txBody>
      </p:sp>
    </p:spTree>
    <p:extLst>
      <p:ext uri="{BB962C8B-B14F-4D97-AF65-F5344CB8AC3E}">
        <p14:creationId xmlns:p14="http://schemas.microsoft.com/office/powerpoint/2010/main" val="1527594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6AB52-7DAE-4A67-9FAC-F9F563D8A73B}"/>
              </a:ext>
            </a:extLst>
          </p:cNvPr>
          <p:cNvSpPr>
            <a:spLocks noGrp="1"/>
          </p:cNvSpPr>
          <p:nvPr>
            <p:ph type="title"/>
          </p:nvPr>
        </p:nvSpPr>
        <p:spPr>
          <a:xfrm>
            <a:off x="628650" y="306341"/>
            <a:ext cx="7886700" cy="784908"/>
          </a:xfrm>
        </p:spPr>
        <p:txBody>
          <a:bodyPr>
            <a:normAutofit/>
          </a:bodyPr>
          <a:lstStyle/>
          <a:p>
            <a:r>
              <a:rPr lang="en-US" sz="4000" dirty="0">
                <a:solidFill>
                  <a:schemeClr val="accent6">
                    <a:lumMod val="75000"/>
                  </a:schemeClr>
                </a:solidFill>
              </a:rPr>
              <a:t>Infrastructure Grants</a:t>
            </a:r>
          </a:p>
        </p:txBody>
      </p:sp>
      <p:sp>
        <p:nvSpPr>
          <p:cNvPr id="3" name="Content Placeholder 2">
            <a:extLst>
              <a:ext uri="{FF2B5EF4-FFF2-40B4-BE49-F238E27FC236}">
                <a16:creationId xmlns:a16="http://schemas.microsoft.com/office/drawing/2014/main" id="{E6BC980A-A9F7-49C2-9E3B-126E75914F13}"/>
              </a:ext>
            </a:extLst>
          </p:cNvPr>
          <p:cNvSpPr>
            <a:spLocks noGrp="1"/>
          </p:cNvSpPr>
          <p:nvPr>
            <p:ph idx="1"/>
          </p:nvPr>
        </p:nvSpPr>
        <p:spPr>
          <a:xfrm>
            <a:off x="628650" y="1672914"/>
            <a:ext cx="7886700" cy="3969372"/>
          </a:xfrm>
        </p:spPr>
        <p:txBody>
          <a:bodyPr>
            <a:normAutofit/>
          </a:bodyPr>
          <a:lstStyle/>
          <a:p>
            <a:pPr marL="0" indent="0">
              <a:buNone/>
            </a:pPr>
            <a:r>
              <a:rPr lang="en-US" sz="2400" b="1" dirty="0"/>
              <a:t>Infrastructure Grants</a:t>
            </a:r>
            <a:r>
              <a:rPr lang="en-US" sz="2400" dirty="0"/>
              <a:t>  </a:t>
            </a:r>
          </a:p>
          <a:p>
            <a:r>
              <a:rPr lang="en-US" sz="2000" dirty="0"/>
              <a:t>Infrastructure grants are grants to build infrastructure to serve areas that have less than 25 </a:t>
            </a:r>
            <a:r>
              <a:rPr lang="en-US" sz="2000" dirty="0" err="1"/>
              <a:t>mbps</a:t>
            </a:r>
            <a:r>
              <a:rPr lang="en-US" sz="2000" dirty="0"/>
              <a:t>/3 </a:t>
            </a:r>
            <a:r>
              <a:rPr lang="en-US" sz="2000" dirty="0" err="1"/>
              <a:t>mbps</a:t>
            </a:r>
            <a:r>
              <a:rPr lang="en-US" sz="2000" dirty="0"/>
              <a:t> speeds. Unserved areas MUST be identified and designated by </a:t>
            </a:r>
            <a:r>
              <a:rPr lang="en-US" sz="2000" dirty="0" err="1"/>
              <a:t>ConnectMaine</a:t>
            </a:r>
            <a:r>
              <a:rPr lang="en-US" sz="2000" dirty="0"/>
              <a:t>. </a:t>
            </a:r>
          </a:p>
          <a:p>
            <a:r>
              <a:rPr lang="en-US" sz="2000" dirty="0"/>
              <a:t>The build-to level remains at a minimum of 10 </a:t>
            </a:r>
            <a:r>
              <a:rPr lang="en-US" sz="2000" dirty="0" err="1"/>
              <a:t>mbps</a:t>
            </a:r>
            <a:r>
              <a:rPr lang="en-US" sz="2000" dirty="0"/>
              <a:t>/10 </a:t>
            </a:r>
            <a:r>
              <a:rPr lang="en-US" sz="2000" dirty="0" err="1"/>
              <a:t>mbps</a:t>
            </a:r>
            <a:r>
              <a:rPr lang="en-US" sz="2000" dirty="0"/>
              <a:t>.  </a:t>
            </a:r>
          </a:p>
          <a:p>
            <a:r>
              <a:rPr lang="en-US" sz="2000" dirty="0"/>
              <a:t>25% </a:t>
            </a:r>
            <a:r>
              <a:rPr lang="en-US" sz="2000" b="1" u="sng" dirty="0"/>
              <a:t>MINIMUM</a:t>
            </a:r>
            <a:r>
              <a:rPr lang="en-US" sz="2000" dirty="0"/>
              <a:t> match requirement. MORE match scores higher </a:t>
            </a:r>
          </a:p>
          <a:p>
            <a:r>
              <a:rPr lang="en-US" sz="2000" dirty="0"/>
              <a:t>Scoring criteria includes cost-benefit, engagement &amp; participation &amp; project value. The “price per pass” to </a:t>
            </a:r>
            <a:r>
              <a:rPr lang="en-US" sz="2000" dirty="0" err="1"/>
              <a:t>ConnectMaine</a:t>
            </a:r>
            <a:r>
              <a:rPr lang="en-US" sz="2000" dirty="0"/>
              <a:t> is the driving number by rule. </a:t>
            </a:r>
          </a:p>
          <a:p>
            <a:r>
              <a:rPr lang="en-US" sz="2000" dirty="0"/>
              <a:t>You must ask if the incumbent provider has plans to expand service in the area as part of a grant application.  </a:t>
            </a:r>
          </a:p>
          <a:p>
            <a:endParaRPr lang="en-US" sz="2000" dirty="0"/>
          </a:p>
          <a:p>
            <a:endParaRPr lang="en-US" sz="2000" dirty="0"/>
          </a:p>
        </p:txBody>
      </p:sp>
    </p:spTree>
    <p:extLst>
      <p:ext uri="{BB962C8B-B14F-4D97-AF65-F5344CB8AC3E}">
        <p14:creationId xmlns:p14="http://schemas.microsoft.com/office/powerpoint/2010/main" val="32518445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2459</TotalTime>
  <Words>1274</Words>
  <Application>Microsoft Office PowerPoint</Application>
  <PresentationFormat>Custom</PresentationFormat>
  <Paragraphs>113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Gloucester MT Extra Condensed</vt:lpstr>
      <vt:lpstr>Office Theme</vt:lpstr>
      <vt:lpstr>Northern Border Regional Commission</vt:lpstr>
      <vt:lpstr>Economic &amp; Infrastructure  Development (EID)</vt:lpstr>
      <vt:lpstr>Regional Forest Economy  Partnership Grants (RFEP)</vt:lpstr>
      <vt:lpstr>Considerations for  Pursuing Federal Funding</vt:lpstr>
      <vt:lpstr>ConnectMaine Grants Overview</vt:lpstr>
      <vt:lpstr>PowerPoint Presentation</vt:lpstr>
      <vt:lpstr>Planning Grants – Phase I</vt:lpstr>
      <vt:lpstr>Planning Grants – Phase II</vt:lpstr>
      <vt:lpstr>Infrastructure Grants</vt:lpstr>
      <vt:lpstr>Timeline &amp; Funding  For Infrastructure Grants </vt:lpstr>
      <vt:lpstr>FEDERAL FUNDING: USDA</vt:lpstr>
      <vt:lpstr>NTIA/ FCC Funding (New COVID) National Telecommunications and Information Administration,  within the Department of Commerce.  </vt:lpstr>
      <vt:lpstr>Education Funding  (GEERS and ESSER II Funds)</vt:lpstr>
      <vt:lpstr>Questions for Peggy?</vt:lpstr>
      <vt:lpstr>Private Foundations – Maine Well aligned with Digital Literacy and Inclusion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Heather</dc:creator>
  <cp:lastModifiedBy>Isabella  Ronson</cp:lastModifiedBy>
  <cp:revision>46</cp:revision>
  <cp:lastPrinted>2019-04-11T19:53:49Z</cp:lastPrinted>
  <dcterms:created xsi:type="dcterms:W3CDTF">2018-06-07T13:44:28Z</dcterms:created>
  <dcterms:modified xsi:type="dcterms:W3CDTF">2021-07-29T14:02:30Z</dcterms:modified>
</cp:coreProperties>
</file>